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15"/>
  </p:notesMasterIdLst>
  <p:sldIdLst>
    <p:sldId id="256" r:id="rId2"/>
    <p:sldId id="259" r:id="rId3"/>
    <p:sldId id="257" r:id="rId4"/>
    <p:sldId id="258" r:id="rId5"/>
    <p:sldId id="267" r:id="rId6"/>
    <p:sldId id="268" r:id="rId7"/>
    <p:sldId id="264" r:id="rId8"/>
    <p:sldId id="266" r:id="rId9"/>
    <p:sldId id="260" r:id="rId10"/>
    <p:sldId id="269" r:id="rId11"/>
    <p:sldId id="262" r:id="rId12"/>
    <p:sldId id="270"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0682" autoAdjust="0"/>
  </p:normalViewPr>
  <p:slideViewPr>
    <p:cSldViewPr snapToGrid="0">
      <p:cViewPr varScale="1">
        <p:scale>
          <a:sx n="45" d="100"/>
          <a:sy n="45" d="100"/>
        </p:scale>
        <p:origin x="1698" y="48"/>
      </p:cViewPr>
      <p:guideLst/>
    </p:cSldViewPr>
  </p:slideViewPr>
  <p:notesTextViewPr>
    <p:cViewPr>
      <p:scale>
        <a:sx n="3" d="2"/>
        <a:sy n="3" d="2"/>
      </p:scale>
      <p:origin x="0" y="-42"/>
    </p:cViewPr>
  </p:notesTextViewPr>
  <p:sorterViewPr>
    <p:cViewPr>
      <p:scale>
        <a:sx n="100" d="100"/>
        <a:sy n="100" d="100"/>
      </p:scale>
      <p:origin x="0" y="0"/>
    </p:cViewPr>
  </p:sorterViewPr>
  <p:notesViewPr>
    <p:cSldViewPr snapToGrid="0">
      <p:cViewPr>
        <p:scale>
          <a:sx n="100" d="100"/>
          <a:sy n="100" d="100"/>
        </p:scale>
        <p:origin x="1890" y="-118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BA87AD-B301-4A32-9D99-6DF9B9CBC22D}" type="datetimeFigureOut">
              <a:rPr lang="en-GB" smtClean="0"/>
              <a:t>11/06/2016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03BF40-2F58-4840-8E59-DF5526CD2CCC}" type="slidenum">
              <a:rPr lang="en-GB" smtClean="0"/>
              <a:t>‹#›</a:t>
            </a:fld>
            <a:endParaRPr lang="en-GB"/>
          </a:p>
        </p:txBody>
      </p:sp>
    </p:spTree>
    <p:extLst>
      <p:ext uri="{BB962C8B-B14F-4D97-AF65-F5344CB8AC3E}">
        <p14:creationId xmlns:p14="http://schemas.microsoft.com/office/powerpoint/2010/main" val="1443870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Umbrella</a:t>
            </a:r>
            <a:r>
              <a:rPr lang="en-GB" baseline="0" dirty="0" smtClean="0"/>
              <a:t> body for Sail Training in UK</a:t>
            </a:r>
          </a:p>
          <a:p>
            <a:r>
              <a:rPr lang="en-GB" baseline="0" dirty="0" smtClean="0"/>
              <a:t>Formed in 70s by several ST organisations </a:t>
            </a:r>
          </a:p>
          <a:p>
            <a:r>
              <a:rPr lang="en-GB" baseline="0" dirty="0" smtClean="0"/>
              <a:t>STA, OYC, LSP</a:t>
            </a:r>
          </a:p>
          <a:p>
            <a:endParaRPr lang="en-GB" dirty="0"/>
          </a:p>
        </p:txBody>
      </p:sp>
      <p:sp>
        <p:nvSpPr>
          <p:cNvPr id="4" name="Slide Number Placeholder 3"/>
          <p:cNvSpPr>
            <a:spLocks noGrp="1"/>
          </p:cNvSpPr>
          <p:nvPr>
            <p:ph type="sldNum" sz="quarter" idx="10"/>
          </p:nvPr>
        </p:nvSpPr>
        <p:spPr/>
        <p:txBody>
          <a:bodyPr/>
          <a:lstStyle/>
          <a:p>
            <a:fld id="{4003BF40-2F58-4840-8E59-DF5526CD2CCC}" type="slidenum">
              <a:rPr lang="en-GB" smtClean="0"/>
              <a:t>1</a:t>
            </a:fld>
            <a:endParaRPr lang="en-GB"/>
          </a:p>
        </p:txBody>
      </p:sp>
    </p:spTree>
    <p:extLst>
      <p:ext uri="{BB962C8B-B14F-4D97-AF65-F5344CB8AC3E}">
        <p14:creationId xmlns:p14="http://schemas.microsoft.com/office/powerpoint/2010/main" val="942205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Swan of Shetland</a:t>
            </a:r>
          </a:p>
          <a:p>
            <a:endParaRPr lang="en-GB" dirty="0" smtClean="0"/>
          </a:p>
          <a:p>
            <a:r>
              <a:rPr lang="en-GB" dirty="0" smtClean="0"/>
              <a:t>Restored</a:t>
            </a:r>
            <a:r>
              <a:rPr lang="en-GB" baseline="0" dirty="0" smtClean="0"/>
              <a:t> </a:t>
            </a:r>
            <a:r>
              <a:rPr lang="en-GB" baseline="0" dirty="0" err="1" smtClean="0"/>
              <a:t>Fifie</a:t>
            </a:r>
            <a:r>
              <a:rPr lang="en-GB" baseline="0" dirty="0" smtClean="0"/>
              <a:t> herring drifter</a:t>
            </a:r>
          </a:p>
          <a:p>
            <a:r>
              <a:rPr lang="en-GB" baseline="0" dirty="0" smtClean="0"/>
              <a:t>Built 1900, restored 1990</a:t>
            </a:r>
          </a:p>
          <a:p>
            <a:endParaRPr lang="en-GB" baseline="0" dirty="0" smtClean="0"/>
          </a:p>
          <a:p>
            <a:r>
              <a:rPr lang="en-GB" baseline="0" dirty="0" smtClean="0"/>
              <a:t>Supported by Shetland council</a:t>
            </a:r>
          </a:p>
          <a:p>
            <a:r>
              <a:rPr lang="en-GB" baseline="0" dirty="0" smtClean="0"/>
              <a:t>Shetland quite small island chain</a:t>
            </a:r>
          </a:p>
          <a:p>
            <a:endParaRPr lang="en-GB" baseline="0" dirty="0" smtClean="0"/>
          </a:p>
          <a:p>
            <a:r>
              <a:rPr lang="en-GB" baseline="0" dirty="0" smtClean="0"/>
              <a:t>Aim to get every school child on board at some point</a:t>
            </a:r>
          </a:p>
          <a:p>
            <a:r>
              <a:rPr lang="en-GB" baseline="0" dirty="0" smtClean="0"/>
              <a:t>School trips 2 – 3 hours</a:t>
            </a:r>
          </a:p>
          <a:p>
            <a:r>
              <a:rPr lang="en-GB" baseline="0" dirty="0" smtClean="0"/>
              <a:t>Includes teachers – great for fostering trust as they are learning new things together</a:t>
            </a:r>
          </a:p>
          <a:p>
            <a:endParaRPr lang="en-GB" baseline="0" dirty="0" smtClean="0"/>
          </a:p>
          <a:p>
            <a:r>
              <a:rPr lang="en-GB" baseline="0" dirty="0" smtClean="0"/>
              <a:t>During summer holidays do longer trips with older children 15 upwards</a:t>
            </a:r>
          </a:p>
          <a:p>
            <a:r>
              <a:rPr lang="en-GB" baseline="0" dirty="0" smtClean="0"/>
              <a:t>Corporate day trips to make an income</a:t>
            </a:r>
          </a:p>
          <a:p>
            <a:endParaRPr lang="en-GB" baseline="0" dirty="0" smtClean="0"/>
          </a:p>
          <a:p>
            <a:r>
              <a:rPr lang="en-GB" baseline="0" dirty="0" smtClean="0"/>
              <a:t>Charity – volunteer committees and two paid staff</a:t>
            </a:r>
            <a:endParaRPr lang="en-GB" dirty="0"/>
          </a:p>
        </p:txBody>
      </p:sp>
      <p:sp>
        <p:nvSpPr>
          <p:cNvPr id="4" name="Slide Number Placeholder 3"/>
          <p:cNvSpPr>
            <a:spLocks noGrp="1"/>
          </p:cNvSpPr>
          <p:nvPr>
            <p:ph type="sldNum" sz="quarter" idx="10"/>
          </p:nvPr>
        </p:nvSpPr>
        <p:spPr/>
        <p:txBody>
          <a:bodyPr/>
          <a:lstStyle/>
          <a:p>
            <a:fld id="{4003BF40-2F58-4840-8E59-DF5526CD2CCC}" type="slidenum">
              <a:rPr lang="en-GB" smtClean="0"/>
              <a:t>10</a:t>
            </a:fld>
            <a:endParaRPr lang="en-GB"/>
          </a:p>
        </p:txBody>
      </p:sp>
    </p:spTree>
    <p:extLst>
      <p:ext uri="{BB962C8B-B14F-4D97-AF65-F5344CB8AC3E}">
        <p14:creationId xmlns:p14="http://schemas.microsoft.com/office/powerpoint/2010/main" val="2107279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MN cadets</a:t>
            </a:r>
            <a:r>
              <a:rPr lang="en-GB" baseline="0" dirty="0" smtClean="0"/>
              <a:t> </a:t>
            </a:r>
          </a:p>
          <a:p>
            <a:r>
              <a:rPr lang="en-GB" baseline="0" dirty="0" smtClean="0"/>
              <a:t>JST and OYT Scotland</a:t>
            </a:r>
          </a:p>
          <a:p>
            <a:r>
              <a:rPr lang="en-GB" baseline="0" dirty="0" smtClean="0"/>
              <a:t>Need sea time for trainees</a:t>
            </a:r>
          </a:p>
          <a:p>
            <a:r>
              <a:rPr lang="en-GB" baseline="0" dirty="0" smtClean="0"/>
              <a:t>College pays for  the placement (often sponsored by large shipping companies)</a:t>
            </a:r>
          </a:p>
          <a:p>
            <a:endParaRPr lang="en-GB" baseline="0" dirty="0" smtClean="0"/>
          </a:p>
          <a:p>
            <a:r>
              <a:rPr lang="en-GB" baseline="0" dirty="0" smtClean="0"/>
              <a:t>Mental health</a:t>
            </a:r>
            <a:endParaRPr lang="en-GB" dirty="0" smtClean="0"/>
          </a:p>
          <a:p>
            <a:r>
              <a:rPr lang="en-GB" dirty="0" smtClean="0"/>
              <a:t>Stress/anxiety – could</a:t>
            </a:r>
            <a:r>
              <a:rPr lang="en-GB" baseline="0" dirty="0" smtClean="0"/>
              <a:t> be some health funding</a:t>
            </a:r>
          </a:p>
          <a:p>
            <a:endParaRPr lang="en-GB" baseline="0" dirty="0" smtClean="0"/>
          </a:p>
          <a:p>
            <a:r>
              <a:rPr lang="en-GB" baseline="0" dirty="0" smtClean="0"/>
              <a:t>D of E  highly respected programme, needs residential trip – ST is perfect</a:t>
            </a:r>
          </a:p>
          <a:p>
            <a:r>
              <a:rPr lang="en-GB" baseline="0" dirty="0" smtClean="0"/>
              <a:t>Link with school curriculum – teach biology, physics, ecology, design on board</a:t>
            </a:r>
          </a:p>
          <a:p>
            <a:endParaRPr lang="en-GB" baseline="0" dirty="0" smtClean="0"/>
          </a:p>
          <a:p>
            <a:r>
              <a:rPr lang="en-GB" baseline="0" dirty="0" smtClean="0"/>
              <a:t>Small Ships Races</a:t>
            </a:r>
          </a:p>
          <a:p>
            <a:r>
              <a:rPr lang="en-GB" baseline="0" dirty="0" smtClean="0"/>
              <a:t>Crews 12 - 25</a:t>
            </a:r>
          </a:p>
          <a:p>
            <a:endParaRPr lang="en-GB" dirty="0"/>
          </a:p>
        </p:txBody>
      </p:sp>
      <p:sp>
        <p:nvSpPr>
          <p:cNvPr id="4" name="Slide Number Placeholder 3"/>
          <p:cNvSpPr>
            <a:spLocks noGrp="1"/>
          </p:cNvSpPr>
          <p:nvPr>
            <p:ph type="sldNum" sz="quarter" idx="10"/>
          </p:nvPr>
        </p:nvSpPr>
        <p:spPr/>
        <p:txBody>
          <a:bodyPr/>
          <a:lstStyle/>
          <a:p>
            <a:fld id="{4003BF40-2F58-4840-8E59-DF5526CD2CCC}" type="slidenum">
              <a:rPr lang="en-GB" smtClean="0"/>
              <a:t>11</a:t>
            </a:fld>
            <a:endParaRPr lang="en-GB"/>
          </a:p>
        </p:txBody>
      </p:sp>
    </p:spTree>
    <p:extLst>
      <p:ext uri="{BB962C8B-B14F-4D97-AF65-F5344CB8AC3E}">
        <p14:creationId xmlns:p14="http://schemas.microsoft.com/office/powerpoint/2010/main" val="846750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kind support – paint, engine parts, mooring fees</a:t>
            </a:r>
          </a:p>
          <a:p>
            <a:r>
              <a:rPr lang="en-GB" dirty="0" smtClean="0"/>
              <a:t>Volunteer labour</a:t>
            </a:r>
          </a:p>
          <a:p>
            <a:endParaRPr lang="en-GB" dirty="0" smtClean="0"/>
          </a:p>
          <a:p>
            <a:r>
              <a:rPr lang="en-GB" dirty="0" smtClean="0"/>
              <a:t>Sustainable</a:t>
            </a:r>
            <a:r>
              <a:rPr lang="en-GB" baseline="0" dirty="0" smtClean="0"/>
              <a:t> – many of the skippers and volunteers used to be trainees</a:t>
            </a:r>
          </a:p>
          <a:p>
            <a:r>
              <a:rPr lang="en-GB" baseline="0" dirty="0" smtClean="0"/>
              <a:t>Learn to love the ships so want to maintain them</a:t>
            </a:r>
          </a:p>
          <a:p>
            <a:endParaRPr lang="en-GB" baseline="0" dirty="0" smtClean="0"/>
          </a:p>
          <a:p>
            <a:r>
              <a:rPr lang="en-GB" baseline="0" dirty="0" smtClean="0"/>
              <a:t>Not passengers have worked out regulation with MCA</a:t>
            </a:r>
          </a:p>
          <a:p>
            <a:r>
              <a:rPr lang="en-GB" baseline="0" dirty="0" smtClean="0"/>
              <a:t>History of </a:t>
            </a:r>
            <a:r>
              <a:rPr lang="en-GB" baseline="0" smtClean="0"/>
              <a:t>charitable giving in UK</a:t>
            </a:r>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4003BF40-2F58-4840-8E59-DF5526CD2CCC}" type="slidenum">
              <a:rPr lang="en-GB" smtClean="0"/>
              <a:t>12</a:t>
            </a:fld>
            <a:endParaRPr lang="en-GB"/>
          </a:p>
        </p:txBody>
      </p:sp>
    </p:spTree>
    <p:extLst>
      <p:ext uri="{BB962C8B-B14F-4D97-AF65-F5344CB8AC3E}">
        <p14:creationId xmlns:p14="http://schemas.microsoft.com/office/powerpoint/2010/main" val="2858567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03BF40-2F58-4840-8E59-DF5526CD2CCC}" type="slidenum">
              <a:rPr lang="en-GB" smtClean="0"/>
              <a:t>13</a:t>
            </a:fld>
            <a:endParaRPr lang="en-GB"/>
          </a:p>
        </p:txBody>
      </p:sp>
    </p:spTree>
    <p:extLst>
      <p:ext uri="{BB962C8B-B14F-4D97-AF65-F5344CB8AC3E}">
        <p14:creationId xmlns:p14="http://schemas.microsoft.com/office/powerpoint/2010/main" val="948523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Today:</a:t>
            </a:r>
            <a:r>
              <a:rPr lang="en-GB" baseline="0" dirty="0" smtClean="0"/>
              <a:t> 33 member organisations each run their own vessels</a:t>
            </a:r>
            <a:endParaRPr lang="en-GB" dirty="0" smtClean="0"/>
          </a:p>
          <a:p>
            <a:r>
              <a:rPr lang="en-GB" dirty="0" smtClean="0"/>
              <a:t>50 vessels;   from 35 foot modern yachts, to 70 foot pilot cutters, to 65 m Tall Ships.  </a:t>
            </a:r>
          </a:p>
          <a:p>
            <a:endParaRPr lang="en-GB" dirty="0"/>
          </a:p>
          <a:p>
            <a:endParaRPr lang="en-GB" dirty="0" smtClean="0"/>
          </a:p>
        </p:txBody>
      </p:sp>
      <p:sp>
        <p:nvSpPr>
          <p:cNvPr id="4" name="Slide Number Placeholder 3"/>
          <p:cNvSpPr>
            <a:spLocks noGrp="1"/>
          </p:cNvSpPr>
          <p:nvPr>
            <p:ph type="sldNum" sz="quarter" idx="10"/>
          </p:nvPr>
        </p:nvSpPr>
        <p:spPr/>
        <p:txBody>
          <a:bodyPr/>
          <a:lstStyle/>
          <a:p>
            <a:fld id="{4003BF40-2F58-4840-8E59-DF5526CD2CCC}" type="slidenum">
              <a:rPr lang="en-GB" smtClean="0"/>
              <a:t>2</a:t>
            </a:fld>
            <a:endParaRPr lang="en-GB"/>
          </a:p>
        </p:txBody>
      </p:sp>
    </p:spTree>
    <p:extLst>
      <p:ext uri="{BB962C8B-B14F-4D97-AF65-F5344CB8AC3E}">
        <p14:creationId xmlns:p14="http://schemas.microsoft.com/office/powerpoint/2010/main" val="1531935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types of vessels</a:t>
            </a:r>
          </a:p>
          <a:p>
            <a:endParaRPr lang="en-GB" dirty="0" smtClean="0"/>
          </a:p>
          <a:p>
            <a:r>
              <a:rPr lang="en-GB" dirty="0" smtClean="0"/>
              <a:t>Most </a:t>
            </a:r>
            <a:r>
              <a:rPr lang="en-GB" dirty="0" smtClean="0"/>
              <a:t>are around 20 – 24 m</a:t>
            </a:r>
          </a:p>
          <a:p>
            <a:r>
              <a:rPr lang="en-GB" dirty="0" smtClean="0"/>
              <a:t>Around 16 are gaff rigged</a:t>
            </a:r>
          </a:p>
          <a:p>
            <a:r>
              <a:rPr lang="en-GB" dirty="0" smtClean="0"/>
              <a:t>Around 26 modern Bermudan rigged</a:t>
            </a:r>
          </a:p>
          <a:p>
            <a:r>
              <a:rPr lang="en-GB" dirty="0" smtClean="0"/>
              <a:t>5 square rigged (2 miniature square rig)</a:t>
            </a:r>
          </a:p>
          <a:p>
            <a:endParaRPr lang="en-GB" dirty="0" smtClean="0"/>
          </a:p>
          <a:p>
            <a:r>
              <a:rPr lang="en-GB" dirty="0" smtClean="0"/>
              <a:t>Even have 2 power vessels</a:t>
            </a:r>
          </a:p>
          <a:p>
            <a:r>
              <a:rPr lang="en-GB" dirty="0" smtClean="0"/>
              <a:t>Around 16 historic vessels (built before 1940)</a:t>
            </a:r>
          </a:p>
          <a:p>
            <a:endParaRPr lang="en-GB" baseline="0" dirty="0" smtClean="0"/>
          </a:p>
          <a:p>
            <a:r>
              <a:rPr lang="en-GB" baseline="0" dirty="0" smtClean="0"/>
              <a:t>Suitable to stay on overnight</a:t>
            </a:r>
          </a:p>
          <a:p>
            <a:r>
              <a:rPr lang="en-GB" baseline="0" dirty="0" smtClean="0"/>
              <a:t>Type of vessel matters less as they all need teamwork to function, on all of them you need to respect each others space, all of them are exciting in their own way.</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4003BF40-2F58-4840-8E59-DF5526CD2CCC}" type="slidenum">
              <a:rPr lang="en-GB" smtClean="0"/>
              <a:t>3</a:t>
            </a:fld>
            <a:endParaRPr lang="en-GB"/>
          </a:p>
        </p:txBody>
      </p:sp>
    </p:spTree>
    <p:extLst>
      <p:ext uri="{BB962C8B-B14F-4D97-AF65-F5344CB8AC3E}">
        <p14:creationId xmlns:p14="http://schemas.microsoft.com/office/powerpoint/2010/main" val="1448984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 as a concept in UK existed since 1950s </a:t>
            </a:r>
          </a:p>
          <a:p>
            <a:r>
              <a:rPr lang="en-GB" dirty="0" smtClean="0"/>
              <a:t>STA,</a:t>
            </a:r>
            <a:r>
              <a:rPr lang="en-GB" baseline="0" dirty="0" smtClean="0"/>
              <a:t> OYC and LSP</a:t>
            </a:r>
            <a:endParaRPr lang="en-GB" dirty="0" smtClean="0"/>
          </a:p>
          <a:p>
            <a:endParaRPr lang="en-GB" dirty="0" smtClean="0"/>
          </a:p>
          <a:p>
            <a:endParaRPr lang="en-GB" dirty="0" smtClean="0"/>
          </a:p>
          <a:p>
            <a:r>
              <a:rPr lang="en-GB" dirty="0" smtClean="0"/>
              <a:t>not about learning how to sail </a:t>
            </a:r>
          </a:p>
          <a:p>
            <a:r>
              <a:rPr lang="en-GB" dirty="0" smtClean="0"/>
              <a:t>learning personal or life skills from it</a:t>
            </a:r>
          </a:p>
          <a:p>
            <a:r>
              <a:rPr lang="en-GB" dirty="0" smtClean="0"/>
              <a:t>Using the vessels as a tool to learn life</a:t>
            </a:r>
            <a:r>
              <a:rPr lang="en-GB" baseline="0" dirty="0" smtClean="0"/>
              <a:t> </a:t>
            </a:r>
            <a:r>
              <a:rPr lang="en-GB" baseline="0" dirty="0" smtClean="0"/>
              <a:t>skills</a:t>
            </a:r>
          </a:p>
          <a:p>
            <a:endParaRPr lang="en-GB" baseline="0" dirty="0" smtClean="0"/>
          </a:p>
          <a:p>
            <a:r>
              <a:rPr lang="en-GB" baseline="0" dirty="0" smtClean="0"/>
              <a:t>Definition of ST</a:t>
            </a:r>
            <a:endParaRPr lang="en-GB" dirty="0"/>
          </a:p>
        </p:txBody>
      </p:sp>
      <p:sp>
        <p:nvSpPr>
          <p:cNvPr id="4" name="Slide Number Placeholder 3"/>
          <p:cNvSpPr>
            <a:spLocks noGrp="1"/>
          </p:cNvSpPr>
          <p:nvPr>
            <p:ph type="sldNum" sz="quarter" idx="10"/>
          </p:nvPr>
        </p:nvSpPr>
        <p:spPr/>
        <p:txBody>
          <a:bodyPr/>
          <a:lstStyle/>
          <a:p>
            <a:fld id="{4003BF40-2F58-4840-8E59-DF5526CD2CCC}" type="slidenum">
              <a:rPr lang="en-GB" smtClean="0"/>
              <a:t>4</a:t>
            </a:fld>
            <a:endParaRPr lang="en-GB"/>
          </a:p>
        </p:txBody>
      </p:sp>
    </p:spTree>
    <p:extLst>
      <p:ext uri="{BB962C8B-B14F-4D97-AF65-F5344CB8AC3E}">
        <p14:creationId xmlns:p14="http://schemas.microsoft.com/office/powerpoint/2010/main" val="3226678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what we are trying to achieve,</a:t>
            </a:r>
            <a:r>
              <a:rPr lang="en-GB" baseline="0" dirty="0" smtClean="0"/>
              <a:t> what Sail Training does</a:t>
            </a:r>
          </a:p>
          <a:p>
            <a:r>
              <a:rPr lang="en-GB" baseline="0" dirty="0" smtClean="0"/>
              <a:t>Life skills</a:t>
            </a:r>
          </a:p>
          <a:p>
            <a:r>
              <a:rPr lang="en-GB" baseline="0" dirty="0" smtClean="0"/>
              <a:t>Plus other skills like cooking, getting up on time, looking after yourself, pushing yourself, making new friends</a:t>
            </a:r>
            <a:endParaRPr lang="en-GB" dirty="0"/>
          </a:p>
        </p:txBody>
      </p:sp>
      <p:sp>
        <p:nvSpPr>
          <p:cNvPr id="4" name="Slide Number Placeholder 3"/>
          <p:cNvSpPr>
            <a:spLocks noGrp="1"/>
          </p:cNvSpPr>
          <p:nvPr>
            <p:ph type="sldNum" sz="quarter" idx="10"/>
          </p:nvPr>
        </p:nvSpPr>
        <p:spPr/>
        <p:txBody>
          <a:bodyPr/>
          <a:lstStyle/>
          <a:p>
            <a:fld id="{4003BF40-2F58-4840-8E59-DF5526CD2CCC}" type="slidenum">
              <a:rPr lang="en-GB" smtClean="0"/>
              <a:t>5</a:t>
            </a:fld>
            <a:endParaRPr lang="en-GB"/>
          </a:p>
        </p:txBody>
      </p:sp>
    </p:spTree>
    <p:extLst>
      <p:ext uri="{BB962C8B-B14F-4D97-AF65-F5344CB8AC3E}">
        <p14:creationId xmlns:p14="http://schemas.microsoft.com/office/powerpoint/2010/main" val="2738657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Types of groups:</a:t>
            </a:r>
          </a:p>
          <a:p>
            <a:endParaRPr lang="en-GB" dirty="0" smtClean="0"/>
          </a:p>
          <a:p>
            <a:r>
              <a:rPr lang="en-GB" dirty="0" smtClean="0"/>
              <a:t>School groups - Two vessels owned by schools, other schools charter time on vessels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Youth groups like scouts</a:t>
            </a:r>
          </a:p>
          <a:p>
            <a:r>
              <a:rPr lang="en-GB" dirty="0" smtClean="0"/>
              <a:t>Ill children – one boat takes out children recovering from cancer</a:t>
            </a:r>
          </a:p>
          <a:p>
            <a:r>
              <a:rPr lang="en-GB" dirty="0" smtClean="0"/>
              <a:t>Young carers, young people who look after ill relatives</a:t>
            </a:r>
            <a:r>
              <a:rPr lang="en-GB" baseline="0" dirty="0" smtClean="0"/>
              <a:t> or parents</a:t>
            </a:r>
            <a:endParaRPr lang="en-GB" dirty="0" smtClean="0"/>
          </a:p>
          <a:p>
            <a:r>
              <a:rPr lang="en-GB" dirty="0" smtClean="0"/>
              <a:t>Young</a:t>
            </a:r>
            <a:r>
              <a:rPr lang="en-GB" baseline="0" dirty="0" smtClean="0"/>
              <a:t> people that have been excluded for difficult behaviour at school</a:t>
            </a:r>
            <a:endParaRPr lang="en-GB" dirty="0" smtClean="0"/>
          </a:p>
          <a:p>
            <a:r>
              <a:rPr lang="en-GB" dirty="0" smtClean="0"/>
              <a:t>Young people that have left school early and are without qualification</a:t>
            </a:r>
          </a:p>
          <a:p>
            <a:r>
              <a:rPr lang="en-GB" dirty="0" smtClean="0"/>
              <a:t>Unemployed young people</a:t>
            </a:r>
          </a:p>
          <a:p>
            <a:r>
              <a:rPr lang="en-GB" dirty="0" smtClean="0"/>
              <a:t>People with disabilities – visually impaired, hearing</a:t>
            </a:r>
            <a:r>
              <a:rPr lang="en-GB" baseline="0" dirty="0" smtClean="0"/>
              <a:t> impaired, physical </a:t>
            </a:r>
            <a:r>
              <a:rPr lang="en-GB" baseline="0" dirty="0" err="1" smtClean="0"/>
              <a:t>disablities</a:t>
            </a:r>
            <a:endParaRPr lang="en-GB" dirty="0" smtClean="0"/>
          </a:p>
          <a:p>
            <a:endParaRPr lang="en-GB" dirty="0"/>
          </a:p>
        </p:txBody>
      </p:sp>
      <p:sp>
        <p:nvSpPr>
          <p:cNvPr id="4" name="Slide Number Placeholder 3"/>
          <p:cNvSpPr>
            <a:spLocks noGrp="1"/>
          </p:cNvSpPr>
          <p:nvPr>
            <p:ph type="sldNum" sz="quarter" idx="10"/>
          </p:nvPr>
        </p:nvSpPr>
        <p:spPr/>
        <p:txBody>
          <a:bodyPr/>
          <a:lstStyle/>
          <a:p>
            <a:fld id="{4003BF40-2F58-4840-8E59-DF5526CD2CCC}" type="slidenum">
              <a:rPr lang="en-GB" smtClean="0"/>
              <a:t>6</a:t>
            </a:fld>
            <a:endParaRPr lang="en-GB"/>
          </a:p>
        </p:txBody>
      </p:sp>
    </p:spTree>
    <p:extLst>
      <p:ext uri="{BB962C8B-B14F-4D97-AF65-F5344CB8AC3E}">
        <p14:creationId xmlns:p14="http://schemas.microsoft.com/office/powerpoint/2010/main" val="2565017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Typical voyage</a:t>
            </a:r>
          </a:p>
          <a:p>
            <a:endParaRPr lang="en-GB" baseline="0" dirty="0" smtClean="0"/>
          </a:p>
          <a:p>
            <a:r>
              <a:rPr lang="en-GB" baseline="0" dirty="0" smtClean="0"/>
              <a:t>Typically 5 to 7 days on board</a:t>
            </a:r>
          </a:p>
          <a:p>
            <a:r>
              <a:rPr lang="en-GB" baseline="0" dirty="0" smtClean="0"/>
              <a:t>Typically groups of 12 young people with 4 staff (can be volunteers or professionals)</a:t>
            </a:r>
          </a:p>
          <a:p>
            <a:r>
              <a:rPr lang="en-GB" baseline="0" dirty="0" smtClean="0"/>
              <a:t>No previous sailing experience necessary</a:t>
            </a:r>
          </a:p>
          <a:p>
            <a:endParaRPr lang="en-GB" baseline="0" dirty="0" smtClean="0"/>
          </a:p>
          <a:p>
            <a:r>
              <a:rPr lang="en-GB" baseline="0" dirty="0" smtClean="0"/>
              <a:t>Thorough familiarisation with the vessel, including safety equipment</a:t>
            </a:r>
          </a:p>
          <a:p>
            <a:r>
              <a:rPr lang="en-GB" baseline="0" dirty="0" smtClean="0"/>
              <a:t>Shorter voyage initially to practice sailing manoeuvres, go to a new port</a:t>
            </a:r>
          </a:p>
          <a:p>
            <a:r>
              <a:rPr lang="en-GB" baseline="0" dirty="0" smtClean="0"/>
              <a:t>Trainees are the crew, staff should only be teaching and supervising: ‘hands in pockets’</a:t>
            </a:r>
          </a:p>
          <a:p>
            <a:r>
              <a:rPr lang="en-GB" baseline="0" dirty="0" smtClean="0"/>
              <a:t>Put into watches</a:t>
            </a:r>
          </a:p>
          <a:p>
            <a:r>
              <a:rPr lang="en-GB" baseline="0" dirty="0" smtClean="0"/>
              <a:t>Given early responsibility</a:t>
            </a:r>
          </a:p>
          <a:p>
            <a:r>
              <a:rPr lang="en-GB" baseline="0" dirty="0" smtClean="0"/>
              <a:t>Towards the end of the week they should be able to set sail, shape a course and run the routine of the vessel</a:t>
            </a:r>
          </a:p>
          <a:p>
            <a:r>
              <a:rPr lang="en-GB" baseline="0" dirty="0" smtClean="0"/>
              <a:t>Toward the end of the week a much longer challenging sail, ideally overnight </a:t>
            </a:r>
          </a:p>
          <a:p>
            <a:r>
              <a:rPr lang="en-GB" baseline="0" dirty="0" smtClean="0"/>
              <a:t>On top of this the trainees do the cooking and keeping the boat clean, tidy and ship shape</a:t>
            </a:r>
          </a:p>
          <a:p>
            <a:endParaRPr lang="en-GB" baseline="0" dirty="0" smtClean="0"/>
          </a:p>
        </p:txBody>
      </p:sp>
      <p:sp>
        <p:nvSpPr>
          <p:cNvPr id="4" name="Slide Number Placeholder 3"/>
          <p:cNvSpPr>
            <a:spLocks noGrp="1"/>
          </p:cNvSpPr>
          <p:nvPr>
            <p:ph type="sldNum" sz="quarter" idx="10"/>
          </p:nvPr>
        </p:nvSpPr>
        <p:spPr/>
        <p:txBody>
          <a:bodyPr/>
          <a:lstStyle/>
          <a:p>
            <a:fld id="{4003BF40-2F58-4840-8E59-DF5526CD2CCC}" type="slidenum">
              <a:rPr lang="en-GB" smtClean="0"/>
              <a:t>7</a:t>
            </a:fld>
            <a:endParaRPr lang="en-GB"/>
          </a:p>
        </p:txBody>
      </p:sp>
    </p:spTree>
    <p:extLst>
      <p:ext uri="{BB962C8B-B14F-4D97-AF65-F5344CB8AC3E}">
        <p14:creationId xmlns:p14="http://schemas.microsoft.com/office/powerpoint/2010/main" val="1247392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Programme</a:t>
            </a:r>
            <a:r>
              <a:rPr lang="en-GB" baseline="0" dirty="0" smtClean="0"/>
              <a:t> in the north east of England, Hull and Humber region</a:t>
            </a:r>
          </a:p>
          <a:p>
            <a:r>
              <a:rPr lang="en-GB" baseline="0" dirty="0" smtClean="0"/>
              <a:t>Quite a dull picture so I’ll skip to a more exciting one</a:t>
            </a:r>
          </a:p>
          <a:p>
            <a:endParaRPr lang="en-GB" baseline="0" dirty="0" smtClean="0"/>
          </a:p>
        </p:txBody>
      </p:sp>
      <p:sp>
        <p:nvSpPr>
          <p:cNvPr id="4" name="Slide Number Placeholder 3"/>
          <p:cNvSpPr>
            <a:spLocks noGrp="1"/>
          </p:cNvSpPr>
          <p:nvPr>
            <p:ph type="sldNum" sz="quarter" idx="10"/>
          </p:nvPr>
        </p:nvSpPr>
        <p:spPr/>
        <p:txBody>
          <a:bodyPr/>
          <a:lstStyle/>
          <a:p>
            <a:fld id="{4003BF40-2F58-4840-8E59-DF5526CD2CCC}" type="slidenum">
              <a:rPr lang="en-GB" smtClean="0"/>
              <a:t>8</a:t>
            </a:fld>
            <a:endParaRPr lang="en-GB"/>
          </a:p>
        </p:txBody>
      </p:sp>
    </p:spTree>
    <p:extLst>
      <p:ext uri="{BB962C8B-B14F-4D97-AF65-F5344CB8AC3E}">
        <p14:creationId xmlns:p14="http://schemas.microsoft.com/office/powerpoint/2010/main" val="1141041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Very high youth unemployment</a:t>
            </a:r>
          </a:p>
          <a:p>
            <a:r>
              <a:rPr lang="en-GB" baseline="0" dirty="0" smtClean="0"/>
              <a:t>NEET – not in education, employment or training</a:t>
            </a:r>
          </a:p>
          <a:p>
            <a:endParaRPr lang="en-GB" baseline="0" dirty="0" smtClean="0"/>
          </a:p>
          <a:p>
            <a:r>
              <a:rPr lang="en-GB" baseline="0" dirty="0" smtClean="0"/>
              <a:t>Health problems, drug misuse, turn to crime</a:t>
            </a:r>
          </a:p>
          <a:p>
            <a:r>
              <a:rPr lang="en-GB" baseline="0" dirty="0" smtClean="0"/>
              <a:t>High cost to the taxpayer</a:t>
            </a:r>
          </a:p>
          <a:p>
            <a:endParaRPr lang="en-GB" baseline="0" dirty="0" smtClean="0"/>
          </a:p>
          <a:p>
            <a:r>
              <a:rPr lang="en-GB" baseline="0" dirty="0" smtClean="0"/>
              <a:t>Innovative programme of intervention</a:t>
            </a:r>
          </a:p>
          <a:p>
            <a:r>
              <a:rPr lang="en-GB" baseline="0" dirty="0" smtClean="0"/>
              <a:t>Funding from health service</a:t>
            </a:r>
          </a:p>
          <a:p>
            <a:endParaRPr lang="en-GB" baseline="0" dirty="0" smtClean="0"/>
          </a:p>
          <a:p>
            <a:r>
              <a:rPr lang="en-GB" baseline="0" dirty="0" smtClean="0"/>
              <a:t>‘improves  the lives of individuals as well as the community’</a:t>
            </a:r>
          </a:p>
          <a:p>
            <a:endParaRPr lang="en-GB" baseline="0" dirty="0" smtClean="0"/>
          </a:p>
          <a:p>
            <a:r>
              <a:rPr lang="en-GB" baseline="0" dirty="0" smtClean="0"/>
              <a:t>Specifically </a:t>
            </a:r>
          </a:p>
          <a:p>
            <a:r>
              <a:rPr lang="en-GB" baseline="0" dirty="0" smtClean="0"/>
              <a:t>Teach skills </a:t>
            </a:r>
            <a:r>
              <a:rPr lang="en-GB" baseline="0" dirty="0" err="1" smtClean="0"/>
              <a:t>incl</a:t>
            </a:r>
            <a:r>
              <a:rPr lang="en-GB" baseline="0" dirty="0" smtClean="0"/>
              <a:t> Engine maintenance and navigation, interview technique, personal presentation</a:t>
            </a:r>
          </a:p>
          <a:p>
            <a:r>
              <a:rPr lang="en-GB" baseline="0" dirty="0" smtClean="0"/>
              <a:t>10 day sailing challenge where they stay at sea.   </a:t>
            </a:r>
          </a:p>
          <a:p>
            <a:r>
              <a:rPr lang="en-GB" baseline="0" dirty="0" smtClean="0"/>
              <a:t>On board they learn time keeping, self discipline, overcoming adversity (sea sickness), sense of camaraderie, perseverance</a:t>
            </a:r>
          </a:p>
          <a:p>
            <a:endParaRPr lang="en-GB" baseline="0" dirty="0" smtClean="0"/>
          </a:p>
          <a:p>
            <a:r>
              <a:rPr lang="en-GB" baseline="0" dirty="0" smtClean="0"/>
              <a:t>Once back ashore, set achievable goals, keeping new positive attitude, apply for apprenticeships or go back to school.</a:t>
            </a:r>
          </a:p>
          <a:p>
            <a:r>
              <a:rPr lang="en-GB" baseline="0" dirty="0" smtClean="0"/>
              <a:t>70% success rate</a:t>
            </a:r>
            <a:endParaRPr lang="en-GB" baseline="0" dirty="0" smtClean="0"/>
          </a:p>
          <a:p>
            <a:endParaRPr lang="en-GB" baseline="0" dirty="0" smtClean="0"/>
          </a:p>
          <a:p>
            <a:r>
              <a:rPr lang="en-GB" baseline="0" dirty="0" smtClean="0"/>
              <a:t> </a:t>
            </a:r>
            <a:endParaRPr lang="en-GB" dirty="0" smtClean="0"/>
          </a:p>
          <a:p>
            <a:endParaRPr lang="en-GB" dirty="0"/>
          </a:p>
        </p:txBody>
      </p:sp>
      <p:sp>
        <p:nvSpPr>
          <p:cNvPr id="4" name="Slide Number Placeholder 3"/>
          <p:cNvSpPr>
            <a:spLocks noGrp="1"/>
          </p:cNvSpPr>
          <p:nvPr>
            <p:ph type="sldNum" sz="quarter" idx="10"/>
          </p:nvPr>
        </p:nvSpPr>
        <p:spPr/>
        <p:txBody>
          <a:bodyPr/>
          <a:lstStyle/>
          <a:p>
            <a:fld id="{4003BF40-2F58-4840-8E59-DF5526CD2CCC}" type="slidenum">
              <a:rPr lang="en-GB" smtClean="0"/>
              <a:t>9</a:t>
            </a:fld>
            <a:endParaRPr lang="en-GB"/>
          </a:p>
        </p:txBody>
      </p:sp>
    </p:spTree>
    <p:extLst>
      <p:ext uri="{BB962C8B-B14F-4D97-AF65-F5344CB8AC3E}">
        <p14:creationId xmlns:p14="http://schemas.microsoft.com/office/powerpoint/2010/main" val="1922601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055A71B-FA03-4F45-A3F6-3CA1724672F9}" type="datetimeFigureOut">
              <a:rPr lang="en-GB" smtClean="0"/>
              <a:t>11/06/2016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96F328A-823E-4916-BDD0-F5E487CFC258}" type="slidenum">
              <a:rPr lang="en-GB" smtClean="0"/>
              <a:t>‹#›</a:t>
            </a:fld>
            <a:endParaRPr lang="en-GB"/>
          </a:p>
        </p:txBody>
      </p:sp>
    </p:spTree>
    <p:extLst>
      <p:ext uri="{BB962C8B-B14F-4D97-AF65-F5344CB8AC3E}">
        <p14:creationId xmlns:p14="http://schemas.microsoft.com/office/powerpoint/2010/main" val="545656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055A71B-FA03-4F45-A3F6-3CA1724672F9}" type="datetimeFigureOut">
              <a:rPr lang="en-GB" smtClean="0"/>
              <a:t>11/06/2016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96F328A-823E-4916-BDD0-F5E487CFC258}" type="slidenum">
              <a:rPr lang="en-GB" smtClean="0"/>
              <a:t>‹#›</a:t>
            </a:fld>
            <a:endParaRPr lang="en-GB"/>
          </a:p>
        </p:txBody>
      </p:sp>
    </p:spTree>
    <p:extLst>
      <p:ext uri="{BB962C8B-B14F-4D97-AF65-F5344CB8AC3E}">
        <p14:creationId xmlns:p14="http://schemas.microsoft.com/office/powerpoint/2010/main" val="976961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055A71B-FA03-4F45-A3F6-3CA1724672F9}" type="datetimeFigureOut">
              <a:rPr lang="en-GB" smtClean="0"/>
              <a:t>11/06/2016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96F328A-823E-4916-BDD0-F5E487CFC258}" type="slidenum">
              <a:rPr lang="en-GB" smtClean="0"/>
              <a:t>‹#›</a:t>
            </a:fld>
            <a:endParaRPr lang="en-GB"/>
          </a:p>
        </p:txBody>
      </p:sp>
    </p:spTree>
    <p:extLst>
      <p:ext uri="{BB962C8B-B14F-4D97-AF65-F5344CB8AC3E}">
        <p14:creationId xmlns:p14="http://schemas.microsoft.com/office/powerpoint/2010/main" val="660158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055A71B-FA03-4F45-A3F6-3CA1724672F9}" type="datetimeFigureOut">
              <a:rPr lang="en-GB" smtClean="0"/>
              <a:t>11/06/2016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96F328A-823E-4916-BDD0-F5E487CFC258}" type="slidenum">
              <a:rPr lang="en-GB" smtClean="0"/>
              <a:t>‹#›</a:t>
            </a:fld>
            <a:endParaRPr lang="en-GB"/>
          </a:p>
        </p:txBody>
      </p:sp>
    </p:spTree>
    <p:extLst>
      <p:ext uri="{BB962C8B-B14F-4D97-AF65-F5344CB8AC3E}">
        <p14:creationId xmlns:p14="http://schemas.microsoft.com/office/powerpoint/2010/main" val="2415621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055A71B-FA03-4F45-A3F6-3CA1724672F9}" type="datetimeFigureOut">
              <a:rPr lang="en-GB" smtClean="0"/>
              <a:t>11/06/2016</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96F328A-823E-4916-BDD0-F5E487CFC258}" type="slidenum">
              <a:rPr lang="en-GB" smtClean="0"/>
              <a:t>‹#›</a:t>
            </a:fld>
            <a:endParaRPr lang="en-GB"/>
          </a:p>
        </p:txBody>
      </p:sp>
    </p:spTree>
    <p:extLst>
      <p:ext uri="{BB962C8B-B14F-4D97-AF65-F5344CB8AC3E}">
        <p14:creationId xmlns:p14="http://schemas.microsoft.com/office/powerpoint/2010/main" val="556187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055A71B-FA03-4F45-A3F6-3CA1724672F9}" type="datetimeFigureOut">
              <a:rPr lang="en-GB" smtClean="0"/>
              <a:t>11/06/2016</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96F328A-823E-4916-BDD0-F5E487CFC258}" type="slidenum">
              <a:rPr lang="en-GB" smtClean="0"/>
              <a:t>‹#›</a:t>
            </a:fld>
            <a:endParaRPr lang="en-GB"/>
          </a:p>
        </p:txBody>
      </p:sp>
    </p:spTree>
    <p:extLst>
      <p:ext uri="{BB962C8B-B14F-4D97-AF65-F5344CB8AC3E}">
        <p14:creationId xmlns:p14="http://schemas.microsoft.com/office/powerpoint/2010/main" val="2801092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055A71B-FA03-4F45-A3F6-3CA1724672F9}" type="datetimeFigureOut">
              <a:rPr lang="en-GB" smtClean="0"/>
              <a:t>11/06/2016</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96F328A-823E-4916-BDD0-F5E487CFC258}" type="slidenum">
              <a:rPr lang="en-GB" smtClean="0"/>
              <a:t>‹#›</a:t>
            </a:fld>
            <a:endParaRPr lang="en-GB"/>
          </a:p>
        </p:txBody>
      </p:sp>
    </p:spTree>
    <p:extLst>
      <p:ext uri="{BB962C8B-B14F-4D97-AF65-F5344CB8AC3E}">
        <p14:creationId xmlns:p14="http://schemas.microsoft.com/office/powerpoint/2010/main" val="3812808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055A71B-FA03-4F45-A3F6-3CA1724672F9}" type="datetimeFigureOut">
              <a:rPr lang="en-GB" smtClean="0"/>
              <a:t>11/06/2016</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96F328A-823E-4916-BDD0-F5E487CFC258}" type="slidenum">
              <a:rPr lang="en-GB" smtClean="0"/>
              <a:t>‹#›</a:t>
            </a:fld>
            <a:endParaRPr lang="en-GB"/>
          </a:p>
        </p:txBody>
      </p:sp>
    </p:spTree>
    <p:extLst>
      <p:ext uri="{BB962C8B-B14F-4D97-AF65-F5344CB8AC3E}">
        <p14:creationId xmlns:p14="http://schemas.microsoft.com/office/powerpoint/2010/main" val="2388967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055A71B-FA03-4F45-A3F6-3CA1724672F9}" type="datetimeFigureOut">
              <a:rPr lang="en-GB" smtClean="0"/>
              <a:t>11/06/2016</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96F328A-823E-4916-BDD0-F5E487CFC258}" type="slidenum">
              <a:rPr lang="en-GB" smtClean="0"/>
              <a:t>‹#›</a:t>
            </a:fld>
            <a:endParaRPr lang="en-GB"/>
          </a:p>
        </p:txBody>
      </p:sp>
    </p:spTree>
    <p:extLst>
      <p:ext uri="{BB962C8B-B14F-4D97-AF65-F5344CB8AC3E}">
        <p14:creationId xmlns:p14="http://schemas.microsoft.com/office/powerpoint/2010/main" val="1141242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055A71B-FA03-4F45-A3F6-3CA1724672F9}" type="datetimeFigureOut">
              <a:rPr lang="en-GB" smtClean="0"/>
              <a:t>11/06/2016</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96F328A-823E-4916-BDD0-F5E487CFC258}" type="slidenum">
              <a:rPr lang="en-GB" smtClean="0"/>
              <a:t>‹#›</a:t>
            </a:fld>
            <a:endParaRPr lang="en-GB"/>
          </a:p>
        </p:txBody>
      </p:sp>
    </p:spTree>
    <p:extLst>
      <p:ext uri="{BB962C8B-B14F-4D97-AF65-F5344CB8AC3E}">
        <p14:creationId xmlns:p14="http://schemas.microsoft.com/office/powerpoint/2010/main" val="619329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055A71B-FA03-4F45-A3F6-3CA1724672F9}" type="datetimeFigureOut">
              <a:rPr lang="en-GB" smtClean="0"/>
              <a:t>11/06/2016</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96F328A-823E-4916-BDD0-F5E487CFC258}" type="slidenum">
              <a:rPr lang="en-GB" smtClean="0"/>
              <a:t>‹#›</a:t>
            </a:fld>
            <a:endParaRPr lang="en-GB"/>
          </a:p>
        </p:txBody>
      </p:sp>
    </p:spTree>
    <p:extLst>
      <p:ext uri="{BB962C8B-B14F-4D97-AF65-F5344CB8AC3E}">
        <p14:creationId xmlns:p14="http://schemas.microsoft.com/office/powerpoint/2010/main" val="1490928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7000"/>
          </a:blip>
          <a:srcRect/>
          <a:stretch>
            <a:fillRect l="-113000" t="9000" r="-76000" b="-9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5528602"/>
            <a:ext cx="2124266" cy="1329397"/>
          </a:xfrm>
          <a:prstGeom prst="rect">
            <a:avLst/>
          </a:prstGeom>
          <a:effectLst>
            <a:softEdge rad="76200"/>
          </a:effectLst>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1" name="Picture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355015" y="0"/>
            <a:ext cx="2836985" cy="1019735"/>
          </a:xfrm>
          <a:prstGeom prst="rect">
            <a:avLst/>
          </a:prstGeom>
          <a:effectLst>
            <a:softEdge rad="38100"/>
          </a:effectLst>
        </p:spPr>
      </p:pic>
    </p:spTree>
    <p:extLst>
      <p:ext uri="{BB962C8B-B14F-4D97-AF65-F5344CB8AC3E}">
        <p14:creationId xmlns:p14="http://schemas.microsoft.com/office/powerpoint/2010/main" val="2050761156"/>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400" kern="1200">
          <a:solidFill>
            <a:srgbClr val="0070C0"/>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mailto:office@asto.org.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g"/><Relationship Id="rId7" Type="http://schemas.openxmlformats.org/officeDocument/2006/relationships/image" Target="../media/image8.jpg"/><Relationship Id="rId12"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g"/><Relationship Id="rId11" Type="http://schemas.openxmlformats.org/officeDocument/2006/relationships/image" Target="../media/image12.jpe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092803"/>
          </a:xfrm>
        </p:spPr>
        <p:txBody>
          <a:bodyPr/>
          <a:lstStyle/>
          <a:p>
            <a:r>
              <a:rPr lang="en-GB" dirty="0" smtClean="0"/>
              <a:t>Education under Sail</a:t>
            </a:r>
            <a:endParaRPr lang="en-GB" dirty="0"/>
          </a:p>
        </p:txBody>
      </p:sp>
      <p:sp>
        <p:nvSpPr>
          <p:cNvPr id="3" name="Subtitle 2"/>
          <p:cNvSpPr>
            <a:spLocks noGrp="1"/>
          </p:cNvSpPr>
          <p:nvPr>
            <p:ph type="subTitle" idx="1"/>
          </p:nvPr>
        </p:nvSpPr>
        <p:spPr>
          <a:xfrm>
            <a:off x="1524000" y="2472744"/>
            <a:ext cx="9144000" cy="2785056"/>
          </a:xfrm>
        </p:spPr>
        <p:txBody>
          <a:bodyPr/>
          <a:lstStyle/>
          <a:p>
            <a:r>
              <a:rPr lang="en-GB" dirty="0" smtClean="0"/>
              <a:t>Examples of successful Sail Training programmes in the UK</a:t>
            </a:r>
          </a:p>
          <a:p>
            <a:endParaRPr lang="en-GB" dirty="0"/>
          </a:p>
          <a:p>
            <a:endParaRPr lang="en-GB" dirty="0" smtClean="0"/>
          </a:p>
          <a:p>
            <a:endParaRPr lang="en-GB" dirty="0"/>
          </a:p>
          <a:p>
            <a:r>
              <a:rPr lang="en-GB" dirty="0" smtClean="0"/>
              <a:t>Lucy Gross, General Manager</a:t>
            </a:r>
          </a:p>
          <a:p>
            <a:r>
              <a:rPr lang="en-GB" dirty="0" smtClean="0"/>
              <a:t>Association of Sail Training Organisations</a:t>
            </a:r>
            <a:endParaRPr lang="en-GB" dirty="0"/>
          </a:p>
        </p:txBody>
      </p:sp>
    </p:spTree>
    <p:extLst>
      <p:ext uri="{BB962C8B-B14F-4D97-AF65-F5344CB8AC3E}">
        <p14:creationId xmlns:p14="http://schemas.microsoft.com/office/powerpoint/2010/main" val="495436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765544"/>
            <a:ext cx="12192000" cy="8493760"/>
          </a:xfrm>
        </p:spPr>
      </p:pic>
    </p:spTree>
    <p:extLst>
      <p:ext uri="{BB962C8B-B14F-4D97-AF65-F5344CB8AC3E}">
        <p14:creationId xmlns:p14="http://schemas.microsoft.com/office/powerpoint/2010/main" val="2394228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programmes</a:t>
            </a:r>
            <a:endParaRPr lang="en-GB" dirty="0"/>
          </a:p>
        </p:txBody>
      </p:sp>
      <p:sp>
        <p:nvSpPr>
          <p:cNvPr id="3" name="Content Placeholder 2"/>
          <p:cNvSpPr>
            <a:spLocks noGrp="1"/>
          </p:cNvSpPr>
          <p:nvPr>
            <p:ph idx="1"/>
          </p:nvPr>
        </p:nvSpPr>
        <p:spPr/>
        <p:txBody>
          <a:bodyPr/>
          <a:lstStyle/>
          <a:p>
            <a:r>
              <a:rPr lang="en-GB" dirty="0" smtClean="0"/>
              <a:t>Merchant Navy </a:t>
            </a:r>
            <a:r>
              <a:rPr lang="en-GB" dirty="0" smtClean="0"/>
              <a:t>cadets</a:t>
            </a:r>
            <a:endParaRPr lang="en-GB" dirty="0" smtClean="0"/>
          </a:p>
          <a:p>
            <a:r>
              <a:rPr lang="en-GB" dirty="0" smtClean="0"/>
              <a:t>Duke of Edinburgh award scheme</a:t>
            </a:r>
          </a:p>
          <a:p>
            <a:r>
              <a:rPr lang="en-GB" dirty="0" smtClean="0"/>
              <a:t>Link with school </a:t>
            </a:r>
            <a:r>
              <a:rPr lang="en-GB" dirty="0" smtClean="0"/>
              <a:t>curriculum</a:t>
            </a:r>
          </a:p>
          <a:p>
            <a:r>
              <a:rPr lang="en-GB" dirty="0" smtClean="0"/>
              <a:t>Coastal transport/ Fair Trade/ low carbon</a:t>
            </a:r>
            <a:endParaRPr lang="en-GB" dirty="0" smtClean="0"/>
          </a:p>
          <a:p>
            <a:r>
              <a:rPr lang="en-GB" dirty="0" smtClean="0"/>
              <a:t>Small Ships Races</a:t>
            </a:r>
          </a:p>
          <a:p>
            <a:r>
              <a:rPr lang="en-GB" dirty="0" smtClean="0"/>
              <a:t>Engage with schools and existing youth groups</a:t>
            </a:r>
            <a:endParaRPr lang="en-GB" dirty="0"/>
          </a:p>
        </p:txBody>
      </p:sp>
    </p:spTree>
    <p:extLst>
      <p:ext uri="{BB962C8B-B14F-4D97-AF65-F5344CB8AC3E}">
        <p14:creationId xmlns:p14="http://schemas.microsoft.com/office/powerpoint/2010/main" val="3549475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they do it</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62705"/>
            <a:ext cx="12192000" cy="8127999"/>
          </a:xfrm>
        </p:spPr>
      </p:pic>
    </p:spTree>
    <p:extLst>
      <p:ext uri="{BB962C8B-B14F-4D97-AF65-F5344CB8AC3E}">
        <p14:creationId xmlns:p14="http://schemas.microsoft.com/office/powerpoint/2010/main" val="3185556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0027" y="0"/>
            <a:ext cx="6251945" cy="4688959"/>
          </a:xfrm>
        </p:spPr>
      </p:pic>
      <p:sp>
        <p:nvSpPr>
          <p:cNvPr id="7" name="TextBox 6"/>
          <p:cNvSpPr txBox="1"/>
          <p:nvPr/>
        </p:nvSpPr>
        <p:spPr>
          <a:xfrm>
            <a:off x="2970027" y="4987765"/>
            <a:ext cx="7024578" cy="1200329"/>
          </a:xfrm>
          <a:prstGeom prst="rect">
            <a:avLst/>
          </a:prstGeom>
          <a:noFill/>
        </p:spPr>
        <p:txBody>
          <a:bodyPr wrap="square" rtlCol="0">
            <a:spAutoFit/>
          </a:bodyPr>
          <a:lstStyle/>
          <a:p>
            <a:pPr algn="ctr"/>
            <a:r>
              <a:rPr lang="en-GB" sz="3600" dirty="0" smtClean="0">
                <a:hlinkClick r:id="rId4"/>
              </a:rPr>
              <a:t>office@asto.org.uk</a:t>
            </a:r>
            <a:endParaRPr lang="en-GB" sz="3600" dirty="0" smtClean="0"/>
          </a:p>
          <a:p>
            <a:pPr algn="ctr"/>
            <a:r>
              <a:rPr lang="en-GB" sz="3600" dirty="0" smtClean="0"/>
              <a:t>www.uksailtraining.org</a:t>
            </a:r>
            <a:endParaRPr lang="en-GB" sz="3600" dirty="0"/>
          </a:p>
        </p:txBody>
      </p:sp>
    </p:spTree>
    <p:extLst>
      <p:ext uri="{BB962C8B-B14F-4D97-AF65-F5344CB8AC3E}">
        <p14:creationId xmlns:p14="http://schemas.microsoft.com/office/powerpoint/2010/main" val="2654490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ASTO</a:t>
            </a:r>
            <a:endParaRPr lang="en-GB" dirty="0"/>
          </a:p>
        </p:txBody>
      </p:sp>
      <p:sp>
        <p:nvSpPr>
          <p:cNvPr id="3" name="Content Placeholder 2"/>
          <p:cNvSpPr>
            <a:spLocks noGrp="1"/>
          </p:cNvSpPr>
          <p:nvPr>
            <p:ph idx="1"/>
          </p:nvPr>
        </p:nvSpPr>
        <p:spPr/>
        <p:txBody>
          <a:bodyPr/>
          <a:lstStyle/>
          <a:p>
            <a:r>
              <a:rPr lang="en-GB" dirty="0" smtClean="0"/>
              <a:t>33 member organisations</a:t>
            </a:r>
          </a:p>
          <a:p>
            <a:r>
              <a:rPr lang="en-GB" dirty="0" smtClean="0"/>
              <a:t>Over 50 vessels</a:t>
            </a:r>
          </a:p>
          <a:p>
            <a:r>
              <a:rPr lang="en-GB" dirty="0" smtClean="0"/>
              <a:t>10,000 young people and 2000 people with disabilities each year</a:t>
            </a:r>
          </a:p>
          <a:p>
            <a:r>
              <a:rPr lang="en-GB" dirty="0" smtClean="0"/>
              <a:t>7000 days at sea</a:t>
            </a:r>
          </a:p>
          <a:p>
            <a:r>
              <a:rPr lang="en-GB" dirty="0" smtClean="0"/>
              <a:t>April to October</a:t>
            </a:r>
          </a:p>
          <a:p>
            <a:endParaRPr lang="en-GB" dirty="0"/>
          </a:p>
        </p:txBody>
      </p:sp>
    </p:spTree>
    <p:extLst>
      <p:ext uri="{BB962C8B-B14F-4D97-AF65-F5344CB8AC3E}">
        <p14:creationId xmlns:p14="http://schemas.microsoft.com/office/powerpoint/2010/main" val="2687754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5" name="Content Placeholder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3636605" cy="2424403"/>
          </a:xfr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424403"/>
            <a:ext cx="2833352" cy="1949616"/>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6605" y="32890"/>
            <a:ext cx="2540000" cy="1689100"/>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6605" y="-4098"/>
            <a:ext cx="2762733" cy="2841668"/>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39338" y="1136331"/>
            <a:ext cx="3252662" cy="2406970"/>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08856" y="2837570"/>
            <a:ext cx="2859741" cy="2043523"/>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39338" y="3543301"/>
            <a:ext cx="2209799" cy="3314699"/>
          </a:xfrm>
          <a:prstGeom prst="rect">
            <a:avLst/>
          </a:prstGeom>
        </p:spPr>
      </p:pic>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49105" y="4374019"/>
            <a:ext cx="3175000" cy="2120900"/>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24104" y="4906851"/>
            <a:ext cx="2979737" cy="1998908"/>
          </a:xfrm>
          <a:prstGeom prst="rect">
            <a:avLst/>
          </a:prstGeom>
        </p:spPr>
      </p:pic>
      <p:pic>
        <p:nvPicPr>
          <p:cNvPr id="25" name="Picture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81979" y="2424403"/>
            <a:ext cx="2526877" cy="1949616"/>
          </a:xfrm>
          <a:prstGeom prst="rect">
            <a:avLst/>
          </a:prstGeom>
        </p:spPr>
      </p:pic>
    </p:spTree>
    <p:extLst>
      <p:ext uri="{BB962C8B-B14F-4D97-AF65-F5344CB8AC3E}">
        <p14:creationId xmlns:p14="http://schemas.microsoft.com/office/powerpoint/2010/main" val="251069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Sail Training</a:t>
            </a:r>
            <a:endParaRPr lang="en-GB" dirty="0"/>
          </a:p>
        </p:txBody>
      </p:sp>
      <p:sp>
        <p:nvSpPr>
          <p:cNvPr id="3" name="Content Placeholder 2"/>
          <p:cNvSpPr>
            <a:spLocks noGrp="1"/>
          </p:cNvSpPr>
          <p:nvPr>
            <p:ph idx="1"/>
          </p:nvPr>
        </p:nvSpPr>
        <p:spPr/>
        <p:txBody>
          <a:bodyPr/>
          <a:lstStyle/>
          <a:p>
            <a:pPr algn="ctr"/>
            <a:r>
              <a:rPr lang="en-GB" dirty="0" smtClean="0"/>
              <a:t>‘to provide instruction to young persons and to adults with disabilities in the principles of responsibility, resourcefulness, loyalty and team endeavour’</a:t>
            </a:r>
          </a:p>
          <a:p>
            <a:pPr algn="ctr"/>
            <a:endParaRPr lang="en-GB" dirty="0" smtClean="0"/>
          </a:p>
          <a:p>
            <a:pPr algn="ctr"/>
            <a:r>
              <a:rPr lang="en-GB" dirty="0" smtClean="0"/>
              <a:t>‘To advance education in the art of Seamanship’</a:t>
            </a:r>
            <a:endParaRPr lang="en-GB" dirty="0"/>
          </a:p>
        </p:txBody>
      </p:sp>
    </p:spTree>
    <p:extLst>
      <p:ext uri="{BB962C8B-B14F-4D97-AF65-F5344CB8AC3E}">
        <p14:creationId xmlns:p14="http://schemas.microsoft.com/office/powerpoint/2010/main" val="183761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593" y="999460"/>
            <a:ext cx="4286693" cy="599912"/>
          </a:xfrm>
        </p:spPr>
        <p:txBody>
          <a:bodyPr>
            <a:normAutofit fontScale="90000"/>
          </a:bodyPr>
          <a:lstStyle/>
          <a:p>
            <a:r>
              <a:rPr lang="en-GB" dirty="0" smtClean="0"/>
              <a:t> </a:t>
            </a:r>
            <a:br>
              <a:rPr lang="en-GB" dirty="0" smtClean="0"/>
            </a:br>
            <a:r>
              <a:rPr lang="en-GB" dirty="0" smtClean="0"/>
              <a:t>Problem </a:t>
            </a:r>
            <a:r>
              <a:rPr lang="en-GB" sz="4900" dirty="0" smtClean="0"/>
              <a:t>solving</a:t>
            </a:r>
            <a:endParaRPr lang="en-GB" sz="4900" dirty="0"/>
          </a:p>
        </p:txBody>
      </p:sp>
      <p:sp>
        <p:nvSpPr>
          <p:cNvPr id="3" name="Content Placeholder 2"/>
          <p:cNvSpPr>
            <a:spLocks noGrp="1"/>
          </p:cNvSpPr>
          <p:nvPr>
            <p:ph idx="1"/>
          </p:nvPr>
        </p:nvSpPr>
        <p:spPr>
          <a:xfrm>
            <a:off x="1373146" y="2419728"/>
            <a:ext cx="4286693" cy="738686"/>
          </a:xfrm>
        </p:spPr>
        <p:txBody>
          <a:bodyPr>
            <a:normAutofit/>
          </a:bodyPr>
          <a:lstStyle/>
          <a:p>
            <a:pPr marL="0" indent="0">
              <a:buNone/>
            </a:pPr>
            <a:r>
              <a:rPr lang="en-GB" sz="4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Self discipline</a:t>
            </a:r>
            <a:endParaRPr lang="en-GB" sz="4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3166731" y="5306191"/>
            <a:ext cx="5268430" cy="769441"/>
          </a:xfrm>
          <a:prstGeom prst="rect">
            <a:avLst/>
          </a:prstGeom>
          <a:noFill/>
        </p:spPr>
        <p:txBody>
          <a:bodyPr wrap="none" rtlCol="0">
            <a:spAutoFit/>
          </a:bodyPr>
          <a:lstStyle/>
          <a:p>
            <a:r>
              <a:rPr lang="en-GB" sz="4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overcome difficulties</a:t>
            </a:r>
            <a:endParaRPr lang="en-GB" sz="4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8087607" y="2368813"/>
            <a:ext cx="2778868" cy="769441"/>
          </a:xfrm>
          <a:prstGeom prst="rect">
            <a:avLst/>
          </a:prstGeom>
          <a:noFill/>
        </p:spPr>
        <p:txBody>
          <a:bodyPr wrap="square" rtlCol="0">
            <a:spAutoFit/>
          </a:bodyPr>
          <a:lstStyle/>
          <a:p>
            <a:r>
              <a:rPr lang="en-GB" sz="4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Adventure</a:t>
            </a:r>
          </a:p>
        </p:txBody>
      </p:sp>
      <p:sp>
        <p:nvSpPr>
          <p:cNvPr id="7" name="TextBox 6"/>
          <p:cNvSpPr txBox="1"/>
          <p:nvPr/>
        </p:nvSpPr>
        <p:spPr>
          <a:xfrm>
            <a:off x="7761768" y="3932082"/>
            <a:ext cx="3104707" cy="769441"/>
          </a:xfrm>
          <a:prstGeom prst="rect">
            <a:avLst/>
          </a:prstGeom>
          <a:noFill/>
        </p:spPr>
        <p:txBody>
          <a:bodyPr wrap="square" rtlCol="0">
            <a:spAutoFit/>
          </a:bodyPr>
          <a:lstStyle/>
          <a:p>
            <a:r>
              <a:rPr lang="en-GB" sz="4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Team Work</a:t>
            </a:r>
          </a:p>
        </p:txBody>
      </p:sp>
      <p:sp>
        <p:nvSpPr>
          <p:cNvPr id="8" name="TextBox 7"/>
          <p:cNvSpPr txBox="1"/>
          <p:nvPr/>
        </p:nvSpPr>
        <p:spPr>
          <a:xfrm>
            <a:off x="2227520" y="3927077"/>
            <a:ext cx="5257800" cy="769441"/>
          </a:xfrm>
          <a:prstGeom prst="rect">
            <a:avLst/>
          </a:prstGeom>
          <a:noFill/>
        </p:spPr>
        <p:txBody>
          <a:bodyPr wrap="square" rtlCol="0">
            <a:spAutoFit/>
          </a:bodyPr>
          <a:lstStyle/>
          <a:p>
            <a:r>
              <a:rPr lang="en-GB" sz="4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Confidence</a:t>
            </a:r>
            <a:endParaRPr lang="en-GB" sz="4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6847367" y="1203723"/>
            <a:ext cx="4380614" cy="791298"/>
          </a:xfrm>
          <a:prstGeom prst="rect">
            <a:avLst/>
          </a:prstGeom>
          <a:noFill/>
        </p:spPr>
        <p:txBody>
          <a:bodyPr wrap="square" rtlCol="0">
            <a:spAutoFit/>
          </a:bodyPr>
          <a:lstStyle/>
          <a:p>
            <a:r>
              <a:rPr lang="en-GB" sz="4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Communication</a:t>
            </a:r>
            <a:endParaRPr lang="en-GB" sz="4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6489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62707"/>
            <a:ext cx="12192000" cy="8128002"/>
          </a:xfrm>
        </p:spPr>
      </p:pic>
    </p:spTree>
    <p:extLst>
      <p:ext uri="{BB962C8B-B14F-4D97-AF65-F5344CB8AC3E}">
        <p14:creationId xmlns:p14="http://schemas.microsoft.com/office/powerpoint/2010/main" val="3250490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765543"/>
            <a:ext cx="12192000" cy="8128000"/>
          </a:xfrm>
        </p:spPr>
      </p:pic>
    </p:spTree>
    <p:extLst>
      <p:ext uri="{BB962C8B-B14F-4D97-AF65-F5344CB8AC3E}">
        <p14:creationId xmlns:p14="http://schemas.microsoft.com/office/powerpoint/2010/main" val="2427353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Cat Zero</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18421" y="1910685"/>
            <a:ext cx="3555158" cy="4443948"/>
          </a:xfrm>
        </p:spPr>
      </p:pic>
    </p:spTree>
    <p:extLst>
      <p:ext uri="{BB962C8B-B14F-4D97-AF65-F5344CB8AC3E}">
        <p14:creationId xmlns:p14="http://schemas.microsoft.com/office/powerpoint/2010/main" val="2096843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Cat Zero</a:t>
            </a:r>
            <a:endParaRPr lang="en-GB" dirty="0"/>
          </a:p>
        </p:txBody>
      </p:sp>
      <p:sp>
        <p:nvSpPr>
          <p:cNvPr id="3" name="Content Placeholder 2"/>
          <p:cNvSpPr>
            <a:spLocks noGrp="1"/>
          </p:cNvSpPr>
          <p:nvPr>
            <p:ph idx="1"/>
          </p:nvPr>
        </p:nvSpPr>
        <p:spPr/>
        <p:txBody>
          <a:bodyPr/>
          <a:lstStyle/>
          <a:p>
            <a:r>
              <a:rPr lang="en-GB" dirty="0" smtClean="0"/>
              <a:t>Young people that are unemployed </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8388"/>
            <a:ext cx="12192000" cy="8116388"/>
          </a:xfrm>
          <a:prstGeom prst="rect">
            <a:avLst/>
          </a:prstGeom>
        </p:spPr>
      </p:pic>
    </p:spTree>
    <p:extLst>
      <p:ext uri="{BB962C8B-B14F-4D97-AF65-F5344CB8AC3E}">
        <p14:creationId xmlns:p14="http://schemas.microsoft.com/office/powerpoint/2010/main" val="3001757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TO.potx" id="{4786AF56-4B17-476A-874B-DAE9F5F1CDBC}" vid="{0063C433-B67C-4614-8AA7-3B0B5D04F6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ASTO</Template>
  <TotalTime>546</TotalTime>
  <Words>921</Words>
  <Application>Microsoft Office PowerPoint</Application>
  <PresentationFormat>Widescreen</PresentationFormat>
  <Paragraphs>165</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Tahoma</vt:lpstr>
      <vt:lpstr>Office Theme</vt:lpstr>
      <vt:lpstr>Education under Sail</vt:lpstr>
      <vt:lpstr>ASTO</vt:lpstr>
      <vt:lpstr>PowerPoint Presentation</vt:lpstr>
      <vt:lpstr>Sail Training</vt:lpstr>
      <vt:lpstr>  Problem solving</vt:lpstr>
      <vt:lpstr> </vt:lpstr>
      <vt:lpstr> </vt:lpstr>
      <vt:lpstr>Cat Zero</vt:lpstr>
      <vt:lpstr>Cat Zero</vt:lpstr>
      <vt:lpstr>PowerPoint Presentation</vt:lpstr>
      <vt:lpstr>Other programmes</vt:lpstr>
      <vt:lpstr>How they do it</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under Sail</dc:title>
  <dc:creator>ASTO Manager</dc:creator>
  <cp:lastModifiedBy>ASTO Manager</cp:lastModifiedBy>
  <cp:revision>37</cp:revision>
  <dcterms:created xsi:type="dcterms:W3CDTF">2016-06-08T10:24:22Z</dcterms:created>
  <dcterms:modified xsi:type="dcterms:W3CDTF">2016-06-11T05:51:59Z</dcterms:modified>
</cp:coreProperties>
</file>